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593" r:id="rId3"/>
    <p:sldId id="594" r:id="rId4"/>
    <p:sldId id="598" r:id="rId5"/>
    <p:sldId id="617" r:id="rId6"/>
    <p:sldId id="600" r:id="rId7"/>
    <p:sldId id="618" r:id="rId8"/>
    <p:sldId id="619" r:id="rId9"/>
    <p:sldId id="601" r:id="rId10"/>
    <p:sldId id="615" r:id="rId11"/>
    <p:sldId id="603" r:id="rId12"/>
    <p:sldId id="616" r:id="rId13"/>
    <p:sldId id="620" r:id="rId14"/>
    <p:sldId id="607" r:id="rId15"/>
    <p:sldId id="610" r:id="rId16"/>
    <p:sldId id="612" r:id="rId17"/>
    <p:sldId id="604" r:id="rId18"/>
    <p:sldId id="605" r:id="rId19"/>
    <p:sldId id="613" r:id="rId20"/>
    <p:sldId id="621" r:id="rId21"/>
    <p:sldId id="608" r:id="rId22"/>
    <p:sldId id="622" r:id="rId23"/>
    <p:sldId id="624" r:id="rId24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1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>
        <p:scale>
          <a:sx n="60" d="100"/>
          <a:sy n="60" d="100"/>
        </p:scale>
        <p:origin x="-1456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EF432-1016-48F3-886D-BAD8B1650708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1D54B-FEB8-4993-8605-66980194F9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326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605E2-2388-43BC-8A2D-3A54C38F423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C8B9-3C14-423D-8CFD-4C2525BD1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53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D3911-965F-43A9-827F-CA64620B21C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0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C5E378-E198-4F02-BE1C-1740FCBD09B2}" type="datetimeFigureOut">
              <a:rPr lang="de-DE" smtClean="0"/>
              <a:t>26.05.2019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992645-EB50-4220-A5B4-E8124D1EB3C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edeaf319-b761-4944-9ad2-27bae39e02b0@kanzlei.loca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206680" cy="1829761"/>
          </a:xfrm>
        </p:spPr>
        <p:txBody>
          <a:bodyPr>
            <a:noAutofit/>
          </a:bodyPr>
          <a:lstStyle/>
          <a:p>
            <a:pPr algn="l"/>
            <a:r>
              <a:rPr lang="de-DE" sz="4400" dirty="0"/>
              <a:t>Durchsetzung von </a:t>
            </a:r>
            <a:r>
              <a:rPr lang="de-DE" sz="4400" dirty="0" smtClean="0"/>
              <a:t>Rechts-ansprüchen </a:t>
            </a:r>
            <a:r>
              <a:rPr lang="de-DE" sz="4400" dirty="0"/>
              <a:t>in </a:t>
            </a:r>
            <a:r>
              <a:rPr lang="de-DE" sz="4400" dirty="0" smtClean="0"/>
              <a:t>der Jugend-hilfe </a:t>
            </a:r>
            <a:r>
              <a:rPr lang="de-DE" sz="4400" dirty="0"/>
              <a:t>durch </a:t>
            </a:r>
            <a:r>
              <a:rPr lang="de-DE" sz="4400" dirty="0" err="1"/>
              <a:t>Ombudschaft</a:t>
            </a:r>
            <a:endParaRPr lang="de-DE" sz="4400" b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45585"/>
          </a:xfrm>
        </p:spPr>
        <p:txBody>
          <a:bodyPr>
            <a:normAutofit fontScale="92500"/>
          </a:bodyPr>
          <a:lstStyle/>
          <a:p>
            <a:endParaRPr lang="de-DE" dirty="0" smtClean="0"/>
          </a:p>
          <a:p>
            <a:r>
              <a:rPr lang="de-DE" dirty="0" smtClean="0"/>
              <a:t>Vortrag für die Fachtagung „Machtausgleich </a:t>
            </a:r>
            <a:r>
              <a:rPr lang="de-DE" dirty="0"/>
              <a:t>mit</a:t>
            </a:r>
          </a:p>
          <a:p>
            <a:r>
              <a:rPr lang="de-DE" dirty="0"/>
              <a:t>allen </a:t>
            </a:r>
            <a:r>
              <a:rPr lang="de-DE" dirty="0" smtClean="0"/>
              <a:t>Mitteln“ am 23.05.2019 </a:t>
            </a:r>
            <a:r>
              <a:rPr lang="de-DE" dirty="0"/>
              <a:t>in </a:t>
            </a:r>
            <a:r>
              <a:rPr lang="de-DE" dirty="0" smtClean="0"/>
              <a:t>Bad Boll</a:t>
            </a:r>
            <a:endParaRPr lang="de-DE" dirty="0"/>
          </a:p>
        </p:txBody>
      </p:sp>
      <p:pic>
        <p:nvPicPr>
          <p:cNvPr id="4" name="Grafik 3" descr="cid:edeaf319-b761-4944-9ad2-27bae39e02b0@kanzlei.local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32248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3491880" y="6056582"/>
            <a:ext cx="5299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dirty="0" smtClean="0">
                <a:solidFill>
                  <a:schemeClr val="bg1"/>
                </a:solidFill>
              </a:rPr>
              <a:t>Gila Schindler, Fachanwältin für Sozialrecht, </a:t>
            </a:r>
          </a:p>
          <a:p>
            <a:pPr algn="r"/>
            <a:r>
              <a:rPr lang="de-DE" dirty="0" smtClean="0">
                <a:solidFill>
                  <a:schemeClr val="bg1"/>
                </a:solidFill>
              </a:rPr>
              <a:t>KASU Kanzlei für soziale Unternehmen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Kommt es bei einem Konflikt mit dem JA zu einer streitigen Entscheidung, so wirkt das nicht immer „befriedend“. </a:t>
            </a:r>
          </a:p>
          <a:p>
            <a:r>
              <a:rPr lang="de-DE" dirty="0" smtClean="0"/>
              <a:t>Allein die Aussicht zu einer Leistung durch eine gerichtliche Entscheidung verpflichtet zu werden, wird teils als Angriff verstanden. </a:t>
            </a:r>
          </a:p>
          <a:p>
            <a:r>
              <a:rPr lang="de-DE" dirty="0" smtClean="0"/>
              <a:t>Sofern die </a:t>
            </a:r>
            <a:r>
              <a:rPr lang="de-DE" dirty="0" err="1" smtClean="0"/>
              <a:t>ombudschaftliche</a:t>
            </a:r>
            <a:r>
              <a:rPr lang="de-DE" dirty="0" smtClean="0"/>
              <a:t> Beratung die Möglichkeit einer anwaltlichen Unterstützung bietet, entfacht dies teils heftigen Widerstand.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Problem: Rechtsstreitigkeiten als Konfliktverschärfung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8852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Die </a:t>
            </a:r>
            <a:r>
              <a:rPr lang="de-DE" dirty="0" smtClean="0"/>
              <a:t>Erfahrung zeigt, </a:t>
            </a:r>
            <a:r>
              <a:rPr lang="de-DE" dirty="0"/>
              <a:t>dass </a:t>
            </a:r>
            <a:r>
              <a:rPr lang="de-DE" dirty="0" smtClean="0"/>
              <a:t>eine gerichtliche </a:t>
            </a:r>
            <a:r>
              <a:rPr lang="de-DE" dirty="0"/>
              <a:t>Klärung </a:t>
            </a:r>
            <a:r>
              <a:rPr lang="de-DE" dirty="0" smtClean="0"/>
              <a:t>von Konflikten sehr lange </a:t>
            </a:r>
            <a:r>
              <a:rPr lang="de-DE" dirty="0"/>
              <a:t>dauert und mit zusätzlichen Belastungen verbunden ist. </a:t>
            </a:r>
            <a:endParaRPr lang="de-DE" dirty="0" smtClean="0"/>
          </a:p>
          <a:p>
            <a:r>
              <a:rPr lang="de-DE" dirty="0"/>
              <a:t>Selbst Eilanträge im Rahmen des § 123 VwGO erstrecken sich über mehrere Monate, die regulären Verfahren benötigen </a:t>
            </a:r>
            <a:r>
              <a:rPr lang="de-DE" dirty="0" smtClean="0"/>
              <a:t>Jahre</a:t>
            </a:r>
            <a:r>
              <a:rPr lang="de-DE" dirty="0"/>
              <a:t>. </a:t>
            </a:r>
          </a:p>
          <a:p>
            <a:r>
              <a:rPr lang="de-DE" dirty="0" smtClean="0"/>
              <a:t>Für Menschen</a:t>
            </a:r>
            <a:r>
              <a:rPr lang="de-DE" dirty="0"/>
              <a:t>, </a:t>
            </a:r>
            <a:r>
              <a:rPr lang="de-DE" dirty="0" smtClean="0"/>
              <a:t>die sich </a:t>
            </a:r>
            <a:r>
              <a:rPr lang="de-DE" dirty="0"/>
              <a:t>in Situationen befinden, die einen spezifischen Jugendhilfebedarf </a:t>
            </a:r>
            <a:r>
              <a:rPr lang="de-DE" dirty="0" smtClean="0"/>
              <a:t>begründen und </a:t>
            </a:r>
            <a:r>
              <a:rPr lang="de-DE" dirty="0"/>
              <a:t>dadurch schon hohen Belastungen ausgesetzt sind, </a:t>
            </a:r>
            <a:r>
              <a:rPr lang="de-DE" dirty="0" smtClean="0"/>
              <a:t>ist dies oft ein absoluter Hinderungsgrund.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Problem: Verfahrensdauer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5719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Ansprüche in der Kinder- und Jugendhilfe richten sich auf soziale Dienstleistungen, nicht auf Geld. </a:t>
            </a:r>
          </a:p>
          <a:p>
            <a:r>
              <a:rPr lang="de-DE" dirty="0" smtClean="0"/>
              <a:t>Wurde die Dienstleistung in der Vergangenheit verweigert, so lässt sie sich nicht nachholen. </a:t>
            </a:r>
          </a:p>
          <a:p>
            <a:r>
              <a:rPr lang="de-DE" dirty="0" smtClean="0"/>
              <a:t>Rechtsschutz ist effektiv nur möglich, wenn die Leistungsberechtigten die Möglichkeit zur Vorleistung haben oder ein Anbieter seinen Finanzierungsanspruch nicht durchsetzt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Problem: Kein Ausgleich für die Vergangenheit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384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1331640" y="4276736"/>
            <a:ext cx="6702896" cy="2074235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Die </a:t>
            </a:r>
            <a:r>
              <a:rPr lang="de-DE" dirty="0"/>
              <a:t>rechtlichen Grundlagen der Tätigkeiten in der Kinder- und Jugendhilfe gelten als Spezialwissen und es gibt nur wenige </a:t>
            </a:r>
            <a:r>
              <a:rPr lang="de-DE" dirty="0" err="1"/>
              <a:t>Anwält</a:t>
            </a:r>
            <a:r>
              <a:rPr lang="de-DE" dirty="0"/>
              <a:t>*innen, die über die notwendige Prozesserfahrung in diesem Feld verfügen.</a:t>
            </a:r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3203848" y="1700807"/>
            <a:ext cx="5482952" cy="2304257"/>
          </a:xfrm>
        </p:spPr>
        <p:txBody>
          <a:bodyPr>
            <a:normAutofit fontScale="85000" lnSpcReduction="10000"/>
          </a:bodyPr>
          <a:lstStyle/>
          <a:p>
            <a:r>
              <a:rPr lang="de-DE" b="1" dirty="0"/>
              <a:t>Die Kooperation mit </a:t>
            </a:r>
            <a:r>
              <a:rPr lang="de-DE" b="1" dirty="0" err="1"/>
              <a:t>Anwält</a:t>
            </a:r>
            <a:r>
              <a:rPr lang="de-DE" b="1" dirty="0"/>
              <a:t>*innen </a:t>
            </a:r>
            <a:r>
              <a:rPr lang="de-DE" dirty="0"/>
              <a:t>ist </a:t>
            </a:r>
            <a:r>
              <a:rPr lang="de-DE" dirty="0" smtClean="0"/>
              <a:t>eine </a:t>
            </a:r>
            <a:r>
              <a:rPr lang="de-DE" dirty="0"/>
              <a:t>zentrale Voraussetzung dafür, dass die Ressource »Rechtliche Klärung« den Ratsuchenden überhaupt zur </a:t>
            </a:r>
            <a:r>
              <a:rPr lang="de-DE" dirty="0" smtClean="0"/>
              <a:t>Verfügung steht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Problem: Kompetenz der anwaltlichen Vertretung</a:t>
            </a:r>
          </a:p>
        </p:txBody>
      </p:sp>
    </p:spTree>
    <p:extLst>
      <p:ext uri="{BB962C8B-B14F-4D97-AF65-F5344CB8AC3E}">
        <p14:creationId xmlns:p14="http://schemas.microsoft.com/office/powerpoint/2010/main" val="1911520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Sozialrecht spielt </a:t>
            </a:r>
            <a:br>
              <a:rPr lang="de-DE" dirty="0" smtClean="0"/>
            </a:br>
            <a:r>
              <a:rPr lang="de-DE" dirty="0" smtClean="0"/>
              <a:t>in der juristischen </a:t>
            </a:r>
            <a:br>
              <a:rPr lang="de-DE" dirty="0" smtClean="0"/>
            </a:br>
            <a:r>
              <a:rPr lang="de-DE" dirty="0" smtClean="0"/>
              <a:t>Ausbildung keine </a:t>
            </a:r>
            <a:br>
              <a:rPr lang="de-DE" dirty="0" smtClean="0"/>
            </a:br>
            <a:r>
              <a:rPr lang="de-DE" dirty="0" smtClean="0"/>
              <a:t>Rolle.</a:t>
            </a:r>
          </a:p>
          <a:p>
            <a:r>
              <a:rPr lang="de-DE" dirty="0" smtClean="0"/>
              <a:t>Kinder- und Jugend-</a:t>
            </a:r>
            <a:br>
              <a:rPr lang="de-DE" dirty="0" smtClean="0"/>
            </a:br>
            <a:r>
              <a:rPr lang="de-DE" dirty="0" err="1" smtClean="0"/>
              <a:t>hilfe</a:t>
            </a:r>
            <a:r>
              <a:rPr lang="de-DE" dirty="0" smtClean="0"/>
              <a:t> spielt im Bereich</a:t>
            </a:r>
            <a:br>
              <a:rPr lang="de-DE" dirty="0" smtClean="0"/>
            </a:br>
            <a:r>
              <a:rPr lang="de-DE" dirty="0" smtClean="0"/>
              <a:t>des Sozialrechts </a:t>
            </a:r>
            <a:br>
              <a:rPr lang="de-DE" dirty="0" smtClean="0"/>
            </a:br>
            <a:r>
              <a:rPr lang="de-DE" dirty="0" smtClean="0"/>
              <a:t>keine Rolle – in der </a:t>
            </a:r>
            <a:br>
              <a:rPr lang="de-DE" dirty="0" smtClean="0"/>
            </a:br>
            <a:r>
              <a:rPr lang="de-DE" dirty="0" smtClean="0"/>
              <a:t>Ausbildung zur/zum </a:t>
            </a:r>
            <a:br>
              <a:rPr lang="de-DE" dirty="0" smtClean="0"/>
            </a:br>
            <a:r>
              <a:rPr lang="de-DE" dirty="0" err="1" smtClean="0"/>
              <a:t>Fachanwält</a:t>
            </a:r>
            <a:r>
              <a:rPr lang="de-DE" dirty="0" smtClean="0"/>
              <a:t>*in </a:t>
            </a:r>
            <a:br>
              <a:rPr lang="de-DE" dirty="0" smtClean="0"/>
            </a:br>
            <a:r>
              <a:rPr lang="de-DE" dirty="0" smtClean="0"/>
              <a:t>kommt das SGB VIII </a:t>
            </a:r>
            <a:br>
              <a:rPr lang="de-DE" dirty="0" smtClean="0"/>
            </a:br>
            <a:r>
              <a:rPr lang="de-DE" dirty="0" smtClean="0"/>
              <a:t>nicht vor. </a:t>
            </a:r>
          </a:p>
          <a:p>
            <a:r>
              <a:rPr lang="de-DE" dirty="0" smtClean="0"/>
              <a:t>Die anwaltliche Vergütung im Bereich Kinder- und Jugendhilfe behindert den Aufbau der notwendigen Kompetenz zusätzlich.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Wüste Kinder- und Jugendhilfe in der Rechtspraxis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4516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Sind minderjährige Kinder und Jugendliche betroffen, so können sie ihre Rechte nicht alleine vor Gericht einklagen, sondern stehen die gesetzlichen Vertreter*innen in der Pflicht.</a:t>
            </a:r>
          </a:p>
          <a:p>
            <a:r>
              <a:rPr lang="de-DE" dirty="0" smtClean="0"/>
              <a:t>Die Sorgeberechtigten als Inhaber des Anspruchs auf Hilfe zur Erziehung haben nicht unbedingt Interesse an der Durchsetzung dieses Rechtsanspruchs.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Problem: Interesse am Rechtsstreit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9015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Angst vor zukünftigen Repressionen durch das beklagte Jugendamt.</a:t>
            </a:r>
          </a:p>
          <a:p>
            <a:r>
              <a:rPr lang="de-DE" dirty="0" smtClean="0"/>
              <a:t>Das gilt auch für interne Repressionen, </a:t>
            </a:r>
            <a:r>
              <a:rPr lang="de-DE" dirty="0"/>
              <a:t>wenn </a:t>
            </a:r>
            <a:r>
              <a:rPr lang="de-DE" dirty="0" smtClean="0"/>
              <a:t>Amtsvormünder*innen die Interessen der leistungsberechtigten Minderjährigen vertreten. </a:t>
            </a:r>
            <a:endParaRPr lang="de-DE" dirty="0"/>
          </a:p>
          <a:p>
            <a:r>
              <a:rPr lang="de-DE" dirty="0"/>
              <a:t>Auch wenn </a:t>
            </a:r>
            <a:r>
              <a:rPr lang="de-DE" dirty="0" smtClean="0"/>
              <a:t>Amtsvormünder*innen nicht </a:t>
            </a:r>
            <a:r>
              <a:rPr lang="de-DE" dirty="0"/>
              <a:t>weisungsunterworfen sind – Sie müssen </a:t>
            </a:r>
            <a:r>
              <a:rPr lang="de-DE" dirty="0" err="1"/>
              <a:t>idR</a:t>
            </a:r>
            <a:r>
              <a:rPr lang="de-DE" dirty="0"/>
              <a:t> gegen die eigene Behörde vorgehen.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Problem: Wir können auch anders!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481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Im Einzelfall zielt ein Klageverfahren auf das Obsiegen der vertretenen Partei ab.</a:t>
            </a:r>
          </a:p>
          <a:p>
            <a:r>
              <a:rPr lang="de-DE" dirty="0" smtClean="0"/>
              <a:t>Die </a:t>
            </a:r>
            <a:r>
              <a:rPr lang="de-DE" dirty="0"/>
              <a:t>Weiterentwicklung des Rechts bedarf </a:t>
            </a:r>
            <a:r>
              <a:rPr lang="de-DE" dirty="0" smtClean="0"/>
              <a:t>aber darüber hinaus grundsätzlich der </a:t>
            </a:r>
            <a:r>
              <a:rPr lang="de-DE" dirty="0"/>
              <a:t>Beteiligung </a:t>
            </a:r>
            <a:r>
              <a:rPr lang="de-DE" dirty="0" smtClean="0"/>
              <a:t>der unterrepräsentierten Gruppe der </a:t>
            </a:r>
            <a:r>
              <a:rPr lang="de-DE" dirty="0"/>
              <a:t>Adressat*innen </a:t>
            </a:r>
            <a:r>
              <a:rPr lang="de-DE" dirty="0" smtClean="0"/>
              <a:t>der </a:t>
            </a:r>
            <a:r>
              <a:rPr lang="de-DE" dirty="0"/>
              <a:t>Kinder- und </a:t>
            </a:r>
            <a:r>
              <a:rPr lang="de-DE" dirty="0" smtClean="0"/>
              <a:t>Jugendhilfe.</a:t>
            </a:r>
          </a:p>
          <a:p>
            <a:r>
              <a:rPr lang="de-DE" dirty="0" smtClean="0"/>
              <a:t>Recht wird in besonderer Weise von der Auslegung durch Gerichte geprägt. </a:t>
            </a:r>
          </a:p>
          <a:p>
            <a:r>
              <a:rPr lang="de-DE" dirty="0" smtClean="0"/>
              <a:t>Einfluss braucht also Ressourcen, um ein Anliegen </a:t>
            </a:r>
            <a:r>
              <a:rPr lang="de-DE" dirty="0"/>
              <a:t>vor die Gerichte zu tragen.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Sinn von Klageverfahren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3284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Herausforderung, die hier deutlich wird, liegt darin, zwischen den </a:t>
            </a:r>
            <a:r>
              <a:rPr lang="de-DE" dirty="0" smtClean="0"/>
              <a:t>Interessen des </a:t>
            </a:r>
            <a:r>
              <a:rPr lang="de-DE" dirty="0"/>
              <a:t>Einzelfalls und den Interessen aller zukünftigen Einzelfälle </a:t>
            </a:r>
            <a:r>
              <a:rPr lang="de-DE" dirty="0" smtClean="0"/>
              <a:t>zu vermitteln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smtClean="0"/>
              <a:t>Für </a:t>
            </a:r>
            <a:r>
              <a:rPr lang="de-DE" dirty="0"/>
              <a:t>die </a:t>
            </a:r>
            <a:r>
              <a:rPr lang="de-DE" dirty="0" err="1"/>
              <a:t>ombudschaftliche</a:t>
            </a:r>
            <a:r>
              <a:rPr lang="de-DE" dirty="0"/>
              <a:t> Beratungsarbeit bedeutet das, eine </a:t>
            </a:r>
            <a:r>
              <a:rPr lang="de-DE" dirty="0" smtClean="0"/>
              <a:t>begründete Position </a:t>
            </a:r>
            <a:r>
              <a:rPr lang="de-DE" dirty="0"/>
              <a:t>zu finden, wie Ratsuchende im Einzelfall beraten und </a:t>
            </a:r>
            <a:r>
              <a:rPr lang="de-DE" dirty="0" smtClean="0"/>
              <a:t>unterstützt und </a:t>
            </a:r>
            <a:r>
              <a:rPr lang="de-DE" dirty="0"/>
              <a:t>gleichzeitig Fälle identifiziert werden, mit deren Hilfe </a:t>
            </a:r>
            <a:r>
              <a:rPr lang="de-DE" dirty="0" smtClean="0"/>
              <a:t>strukturelle Aspekte </a:t>
            </a:r>
            <a:r>
              <a:rPr lang="de-DE" dirty="0"/>
              <a:t>bearbeitbar sind.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Grundsatzentscheidungen erzielen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60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Richter*innen durchlaufen dieselbe Ausbildung wie </a:t>
            </a:r>
            <a:r>
              <a:rPr lang="de-DE" dirty="0" err="1" smtClean="0"/>
              <a:t>Rechtsanwält</a:t>
            </a:r>
            <a:r>
              <a:rPr lang="de-DE" dirty="0" smtClean="0"/>
              <a:t>*innen: es mangelt auch ihnen an dem erforderlichen Spezialwissen. </a:t>
            </a:r>
          </a:p>
          <a:p>
            <a:r>
              <a:rPr lang="de-DE" dirty="0" smtClean="0"/>
              <a:t>Zuständig für die Streitigkeiten in der Kinder- und Jugendhilfe sind die Verwaltungsgerichte, die über die Anwendung öffentlichen Rechts entscheiden. </a:t>
            </a:r>
          </a:p>
          <a:p>
            <a:r>
              <a:rPr lang="de-DE" dirty="0"/>
              <a:t>E</a:t>
            </a:r>
            <a:r>
              <a:rPr lang="de-DE" dirty="0" smtClean="0"/>
              <a:t>s handelt sich dabei überwiegend um ein stark „durchnormiertes“ Rechtsgebiet. </a:t>
            </a:r>
          </a:p>
          <a:p>
            <a:r>
              <a:rPr lang="de-DE" dirty="0" smtClean="0"/>
              <a:t>Die Kinder- und Jugendhilfe gilt hier oft als „Prosa“.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Herausforderung: Gerichte überzeugen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753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42331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Nicht jeder Konflikt hat</a:t>
            </a:r>
            <a:br>
              <a:rPr lang="de-DE" dirty="0" smtClean="0"/>
            </a:br>
            <a:r>
              <a:rPr lang="de-DE" dirty="0" smtClean="0"/>
              <a:t>mit Recht zu tun…</a:t>
            </a:r>
          </a:p>
          <a:p>
            <a:r>
              <a:rPr lang="de-DE" dirty="0" smtClean="0"/>
              <a:t>Warum vom Rechtsstreit</a:t>
            </a:r>
            <a:br>
              <a:rPr lang="de-DE" dirty="0" smtClean="0"/>
            </a:br>
            <a:r>
              <a:rPr lang="de-DE" dirty="0" smtClean="0"/>
              <a:t>abzuraten ist und warum </a:t>
            </a:r>
            <a:br>
              <a:rPr lang="de-DE" dirty="0" smtClean="0"/>
            </a:br>
            <a:r>
              <a:rPr lang="de-DE" dirty="0" smtClean="0"/>
              <a:t>doch nicht.</a:t>
            </a:r>
          </a:p>
          <a:p>
            <a:r>
              <a:rPr lang="de-DE" dirty="0" smtClean="0"/>
              <a:t>Besonderheiten </a:t>
            </a:r>
            <a:r>
              <a:rPr lang="de-DE" dirty="0"/>
              <a:t>im Rechtsstreit</a:t>
            </a:r>
          </a:p>
          <a:p>
            <a:pPr lvl="1"/>
            <a:r>
              <a:rPr lang="de-DE" dirty="0"/>
              <a:t>Grundlagen</a:t>
            </a:r>
          </a:p>
          <a:p>
            <a:pPr lvl="1"/>
            <a:r>
              <a:rPr lang="de-DE" dirty="0"/>
              <a:t>Macht durch Auslegung</a:t>
            </a:r>
          </a:p>
          <a:p>
            <a:r>
              <a:rPr lang="de-DE" dirty="0" smtClean="0"/>
              <a:t>Gerichtliches Verfahren</a:t>
            </a:r>
          </a:p>
          <a:p>
            <a:pPr lvl="1"/>
            <a:r>
              <a:rPr lang="de-DE" dirty="0" smtClean="0"/>
              <a:t>Argumente für ein gerichtliches Verfahren</a:t>
            </a:r>
          </a:p>
          <a:p>
            <a:pPr lvl="1"/>
            <a:r>
              <a:rPr lang="de-DE" dirty="0" smtClean="0"/>
              <a:t>Besondere Hürden bei der Durchsetzung jugendhilferechtlicher Ansprüche</a:t>
            </a:r>
          </a:p>
          <a:p>
            <a:r>
              <a:rPr lang="de-DE" dirty="0" smtClean="0"/>
              <a:t>Notwendige Kompetenzen im Verfahren</a:t>
            </a:r>
          </a:p>
          <a:p>
            <a:endParaRPr lang="de-DE" dirty="0" smtClean="0"/>
          </a:p>
          <a:p>
            <a:pPr marL="393192" lvl="1" indent="0">
              <a:buNone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67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der Regel wird vor allem auf materielle Rechtsansprüche fokussiert: besteht im Einzelfall der begehrte Anspruch auf </a:t>
            </a:r>
            <a:r>
              <a:rPr lang="de-DE" dirty="0" err="1" smtClean="0"/>
              <a:t>HzE</a:t>
            </a:r>
            <a:r>
              <a:rPr lang="de-DE" dirty="0" smtClean="0"/>
              <a:t>?</a:t>
            </a:r>
          </a:p>
          <a:p>
            <a:r>
              <a:rPr lang="de-DE" dirty="0" smtClean="0"/>
              <a:t>Viel einfacher lassen sich Fälle jedoch über das Verfahrensrecht gewinnen. </a:t>
            </a:r>
          </a:p>
          <a:p>
            <a:r>
              <a:rPr lang="de-DE" dirty="0" smtClean="0"/>
              <a:t>Beispiel: Folge einer unbefristeten Leistungsgewährung.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Zwei Arten von Recht: Verfahrens-recht und materielle Ansprüche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Mit der Reform der Eingliederungshilfe, die auch und insbesondere die Jugendämter als Träger der Eingliederungshilfe nach § 35a SGB VIII betrifft, hat der Gesetzgeber mehr Transparenz für Leistungen umgesetzt, die in erheblichem Umfang auf Grundlage von Auslegung gewährt werden.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Überprüfbarkeit von Ansprüchen auf soziale Dienstleistungen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1556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Mit § 13 SGB IX wird das JA verpflichtet, den Teilhabebedarf von Kindern auf Grundlage von Instrumenten zu erheben. </a:t>
            </a:r>
          </a:p>
          <a:p>
            <a:r>
              <a:rPr lang="de-DE" dirty="0" smtClean="0"/>
              <a:t>Damit wird die Möglichkeit geschaffen, Bedarfe objektiver, transparenter und vor allem nachprüfbar zu machen.</a:t>
            </a:r>
          </a:p>
          <a:p>
            <a:r>
              <a:rPr lang="de-DE" dirty="0" smtClean="0"/>
              <a:t>Die Begutachtung von Teilhabebedarfen durch unabhängige Experten (§ 17 SGB IX) sollte zum Verfahrensstandard werden.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Konkretisierung durch Einführung von Verfahrenspflichten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8250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Verstößt ein Träger der öffentlichen Jugendhilfe nicht gerade gegen Verfahrensregelungen, so ist ein Rechtsstreit eine oft schwierige und langwierige Angelegenheit, die nicht immer von Erfolg gekrönt ist.</a:t>
            </a:r>
          </a:p>
          <a:p>
            <a:r>
              <a:rPr lang="de-DE" dirty="0" smtClean="0"/>
              <a:t>Ohne gerichtliche Kontrolle nimmt die Gefahr einer nicht rechtskonformen Verwaltungspraxis zu, denn Einsparwünsche leiten immer häufiger auch die Jugendhilfepraxis. </a:t>
            </a:r>
          </a:p>
          <a:p>
            <a:r>
              <a:rPr lang="de-DE" dirty="0" smtClean="0"/>
              <a:t>Die Unterstützung gerichtlicher Verfahren sollte vor diesem Hintergrund unbedingt eine wichtige Rolle für die </a:t>
            </a:r>
            <a:r>
              <a:rPr lang="de-DE" dirty="0" err="1" smtClean="0"/>
              <a:t>Ombudschaft</a:t>
            </a:r>
            <a:r>
              <a:rPr lang="de-DE" dirty="0" smtClean="0"/>
              <a:t> spielen.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99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Ein wesentliches Element der </a:t>
            </a:r>
            <a:r>
              <a:rPr lang="de-DE" dirty="0" err="1" smtClean="0"/>
              <a:t>Ombudschaftstätigkeit</a:t>
            </a:r>
            <a:r>
              <a:rPr lang="de-DE" dirty="0" smtClean="0"/>
              <a:t> ist die Konfliktbearbeitung in </a:t>
            </a:r>
            <a:br>
              <a:rPr lang="de-DE" dirty="0" smtClean="0"/>
            </a:br>
            <a:r>
              <a:rPr lang="de-DE" dirty="0" smtClean="0"/>
              <a:t>„asymmetrischen Konflikt-</a:t>
            </a:r>
            <a:br>
              <a:rPr lang="de-DE" dirty="0" smtClean="0"/>
            </a:br>
            <a:r>
              <a:rPr lang="de-DE" dirty="0" err="1" smtClean="0"/>
              <a:t>konstellationen</a:t>
            </a:r>
            <a:r>
              <a:rPr lang="de-DE" dirty="0" smtClean="0"/>
              <a:t>“.</a:t>
            </a:r>
          </a:p>
          <a:p>
            <a:r>
              <a:rPr lang="de-DE" dirty="0" smtClean="0"/>
              <a:t>Die Behörde Jugendamt hat zwar nur wenig unmittelbare Eingriffsrechte, aber entscheidet auch über Leistungen in wesentlicher Weise über biografische Aspekte.</a:t>
            </a:r>
          </a:p>
          <a:p>
            <a:r>
              <a:rPr lang="de-DE" dirty="0" smtClean="0"/>
              <a:t>Leistungserbringer – insbesondere im stationären Bereich – bestimmen über alle Aspekte des täglichen Lebens.</a:t>
            </a:r>
          </a:p>
          <a:p>
            <a:r>
              <a:rPr lang="de-DE" dirty="0" smtClean="0"/>
              <a:t>Klienten sind individuell und strukturell benachteiligt.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Warum Machtausgleich?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39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032447"/>
          </a:xfrm>
        </p:spPr>
        <p:txBody>
          <a:bodyPr>
            <a:normAutofit fontScale="85000" lnSpcReduction="10000"/>
          </a:bodyPr>
          <a:lstStyle/>
          <a:p>
            <a:r>
              <a:rPr lang="de-DE" dirty="0" err="1" smtClean="0"/>
              <a:t>Ombudschaftliche</a:t>
            </a:r>
            <a:r>
              <a:rPr lang="de-DE" dirty="0" smtClean="0"/>
              <a:t> Beratung umfasst </a:t>
            </a:r>
            <a:r>
              <a:rPr lang="de-DE" dirty="0"/>
              <a:t>auch die (fach-)politische Lobbyarbeit für eine </a:t>
            </a:r>
            <a:r>
              <a:rPr lang="de-DE" dirty="0" smtClean="0"/>
              <a:t>bedarfsgerechte und </a:t>
            </a:r>
            <a:r>
              <a:rPr lang="de-DE" dirty="0" err="1" smtClean="0"/>
              <a:t>adressat</a:t>
            </a:r>
            <a:r>
              <a:rPr lang="de-DE" dirty="0" smtClean="0"/>
              <a:t>*innenorientierte </a:t>
            </a:r>
            <a:r>
              <a:rPr lang="de-DE" dirty="0"/>
              <a:t>Jugendhilfe und eine </a:t>
            </a:r>
            <a:r>
              <a:rPr lang="de-DE" dirty="0" smtClean="0"/>
              <a:t>Sozialpolitik, die </a:t>
            </a:r>
            <a:r>
              <a:rPr lang="de-DE" dirty="0"/>
              <a:t>»positive Lebensbedingungen für junge Menschen </a:t>
            </a:r>
            <a:r>
              <a:rPr lang="de-DE" dirty="0" smtClean="0"/>
              <a:t>und ihre </a:t>
            </a:r>
            <a:r>
              <a:rPr lang="de-DE" dirty="0"/>
              <a:t>Familien« </a:t>
            </a:r>
            <a:r>
              <a:rPr lang="de-DE" dirty="0" smtClean="0"/>
              <a:t>(§ </a:t>
            </a:r>
            <a:r>
              <a:rPr lang="de-DE" dirty="0"/>
              <a:t>1, Abs. 3, Satz 4 SGB </a:t>
            </a:r>
            <a:r>
              <a:rPr lang="de-DE" dirty="0" smtClean="0"/>
              <a:t>VIII) schafft </a:t>
            </a:r>
            <a:r>
              <a:rPr lang="de-DE" dirty="0"/>
              <a:t>(</a:t>
            </a:r>
            <a:r>
              <a:rPr lang="de-DE" dirty="0" smtClean="0"/>
              <a:t>Bundesnetzwerk </a:t>
            </a:r>
            <a:r>
              <a:rPr lang="de-DE" dirty="0" err="1" smtClean="0"/>
              <a:t>Ombudschaft</a:t>
            </a:r>
            <a:r>
              <a:rPr lang="de-DE" dirty="0" smtClean="0"/>
              <a:t> </a:t>
            </a:r>
            <a:r>
              <a:rPr lang="de-DE" dirty="0" err="1" smtClean="0"/>
              <a:t>KuJ</a:t>
            </a:r>
            <a:r>
              <a:rPr lang="de-DE" dirty="0" smtClean="0"/>
              <a:t> 2016</a:t>
            </a:r>
            <a:r>
              <a:rPr lang="de-DE" dirty="0"/>
              <a:t>, S. 4</a:t>
            </a:r>
            <a:r>
              <a:rPr lang="de-DE" dirty="0" smtClean="0"/>
              <a:t>).</a:t>
            </a:r>
          </a:p>
          <a:p>
            <a:r>
              <a:rPr lang="de-DE" dirty="0"/>
              <a:t>Unabhängige Information, Beratung und Vermittlung in Konflikten mit dem öffentlichen oder freien Träger </a:t>
            </a:r>
            <a:r>
              <a:rPr lang="de-DE" dirty="0" smtClean="0"/>
              <a:t>der </a:t>
            </a:r>
            <a:r>
              <a:rPr lang="de-DE" dirty="0"/>
              <a:t>Jugendhilfe im </a:t>
            </a:r>
            <a:r>
              <a:rPr lang="de-DE" dirty="0" smtClean="0"/>
              <a:t>Kontext </a:t>
            </a:r>
            <a:r>
              <a:rPr lang="de-DE" dirty="0"/>
              <a:t>der individuellen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Hilfen </a:t>
            </a:r>
            <a:r>
              <a:rPr lang="de-DE" dirty="0"/>
              <a:t>zur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Erziehung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Zielsetzung </a:t>
            </a:r>
            <a:r>
              <a:rPr lang="de-DE" dirty="0" err="1" smtClean="0"/>
              <a:t>Ombudschaft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470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de-DE" dirty="0" err="1" smtClean="0"/>
              <a:t>Ombudschaft</a:t>
            </a:r>
            <a:r>
              <a:rPr lang="de-DE" dirty="0" smtClean="0"/>
              <a:t> in der Kinder- und  Jugendhilfe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331913" y="1412875"/>
            <a:ext cx="7343775" cy="12239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9750" y="4149725"/>
            <a:ext cx="34988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latin typeface="+mn-lt"/>
              </a:rPr>
              <a:t>Das „</a:t>
            </a:r>
            <a:r>
              <a:rPr lang="de-DE" sz="2000" b="1" dirty="0">
                <a:latin typeface="+mn-lt"/>
              </a:rPr>
              <a:t>Ob</a:t>
            </a:r>
            <a:r>
              <a:rPr lang="de-DE" sz="2000" dirty="0">
                <a:latin typeface="+mn-lt"/>
              </a:rPr>
              <a:t>“ der </a:t>
            </a:r>
            <a:r>
              <a:rPr lang="de-DE" sz="2000" dirty="0" err="1">
                <a:latin typeface="+mn-lt"/>
              </a:rPr>
              <a:t>Leistungsge</a:t>
            </a:r>
            <a:r>
              <a:rPr lang="de-DE" sz="2000" dirty="0">
                <a:latin typeface="+mn-lt"/>
              </a:rPr>
              <a:t>-</a:t>
            </a:r>
          </a:p>
          <a:p>
            <a:pPr>
              <a:defRPr/>
            </a:pPr>
            <a:r>
              <a:rPr lang="de-DE" sz="2000" dirty="0" err="1">
                <a:latin typeface="+mn-lt"/>
              </a:rPr>
              <a:t>währung</a:t>
            </a:r>
            <a:r>
              <a:rPr lang="de-DE" sz="2000" dirty="0">
                <a:latin typeface="+mn-lt"/>
              </a:rPr>
              <a:t> und -erbringung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148263" y="4149725"/>
            <a:ext cx="35734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latin typeface="+mn-lt"/>
              </a:rPr>
              <a:t>Das „</a:t>
            </a:r>
            <a:r>
              <a:rPr lang="de-DE" sz="2000" b="1" dirty="0">
                <a:latin typeface="+mn-lt"/>
              </a:rPr>
              <a:t>Wie</a:t>
            </a:r>
            <a:r>
              <a:rPr lang="de-DE" sz="2000" dirty="0">
                <a:latin typeface="+mn-lt"/>
              </a:rPr>
              <a:t>“ der </a:t>
            </a:r>
            <a:r>
              <a:rPr lang="de-DE" sz="2000" dirty="0" err="1">
                <a:latin typeface="+mn-lt"/>
              </a:rPr>
              <a:t>Leistungsge</a:t>
            </a:r>
            <a:r>
              <a:rPr lang="de-DE" sz="2000" dirty="0">
                <a:latin typeface="+mn-lt"/>
              </a:rPr>
              <a:t>-</a:t>
            </a:r>
          </a:p>
          <a:p>
            <a:pPr>
              <a:defRPr/>
            </a:pPr>
            <a:r>
              <a:rPr lang="de-DE" sz="2000" dirty="0" err="1">
                <a:latin typeface="+mn-lt"/>
              </a:rPr>
              <a:t>währung</a:t>
            </a:r>
            <a:r>
              <a:rPr lang="de-DE" sz="2000" dirty="0">
                <a:latin typeface="+mn-lt"/>
              </a:rPr>
              <a:t> und –</a:t>
            </a:r>
            <a:r>
              <a:rPr lang="de-DE" sz="2000" dirty="0" err="1">
                <a:latin typeface="+mn-lt"/>
              </a:rPr>
              <a:t>erbringung</a:t>
            </a:r>
            <a:endParaRPr lang="de-DE" sz="2000" dirty="0">
              <a:latin typeface="+mn-lt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750" y="3933825"/>
            <a:ext cx="3527425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003800" y="3933825"/>
            <a:ext cx="3671888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1692275" y="2060575"/>
            <a:ext cx="6045200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</a:rPr>
              <a:t>Beschwerde- bzw. Schlichtungsbedarfe</a:t>
            </a:r>
          </a:p>
          <a:p>
            <a:pPr>
              <a:defRPr/>
            </a:pPr>
            <a:r>
              <a:rPr lang="de-DE" sz="2400" dirty="0">
                <a:latin typeface="+mn-lt"/>
              </a:rPr>
              <a:t>in der Kinder- und Jugendhilfe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476375" y="1844675"/>
            <a:ext cx="6624638" cy="1223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rot="10800000" flipV="1">
            <a:off x="2771775" y="3068638"/>
            <a:ext cx="1008063" cy="7921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5435600" y="3068638"/>
            <a:ext cx="1081088" cy="7921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6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 Besonderheit </a:t>
            </a:r>
            <a:r>
              <a:rPr lang="de-DE" dirty="0" err="1"/>
              <a:t>ombudschaftlicher</a:t>
            </a:r>
            <a:r>
              <a:rPr lang="de-DE" dirty="0"/>
              <a:t> </a:t>
            </a:r>
            <a:r>
              <a:rPr lang="de-DE" dirty="0" smtClean="0"/>
              <a:t>Unterstützung liegt </a:t>
            </a:r>
            <a:r>
              <a:rPr lang="de-DE" dirty="0"/>
              <a:t>in der Möglichkeit, Kinder, </a:t>
            </a:r>
            <a:r>
              <a:rPr lang="de-DE" dirty="0" smtClean="0"/>
              <a:t>Jugendliche und </a:t>
            </a:r>
            <a:r>
              <a:rPr lang="de-DE" dirty="0"/>
              <a:t>Erwachsene neben der Beratung, wie sie </a:t>
            </a:r>
            <a:r>
              <a:rPr lang="de-DE" dirty="0" smtClean="0"/>
              <a:t>ihre Anliegen </a:t>
            </a:r>
            <a:r>
              <a:rPr lang="de-DE" dirty="0"/>
              <a:t>selbst gut vertreten können, auch </a:t>
            </a:r>
            <a:r>
              <a:rPr lang="de-DE" dirty="0" smtClean="0"/>
              <a:t>durch weiterführende </a:t>
            </a:r>
            <a:r>
              <a:rPr lang="de-DE" dirty="0"/>
              <a:t>Aktivitäten zur Seite zu stehen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Die Notwendigkeit der r</a:t>
            </a:r>
            <a:r>
              <a:rPr lang="de-DE" b="1" dirty="0" smtClean="0"/>
              <a:t>echtsanwaltlichen Unterstützung </a:t>
            </a:r>
            <a:r>
              <a:rPr lang="de-DE" dirty="0" smtClean="0"/>
              <a:t>spielt fast ausschließlich im Konflikt mit dem Jugendamt eine Rolle.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Ombudschaft</a:t>
            </a:r>
            <a:r>
              <a:rPr lang="de-DE" dirty="0" smtClean="0"/>
              <a:t>: Mehr als fachliche Beratung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220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Das wesentliche Gebot der Rechtsstaatlichkeit heißt, dass Behörden an das Gesetz gebunden sind. </a:t>
            </a:r>
          </a:p>
          <a:p>
            <a:r>
              <a:rPr lang="de-DE" dirty="0" smtClean="0"/>
              <a:t>Sie haben darüber hinaus auch die Bürger umfassend über Pflichten und Rechte zu beraten (§ 14 SGB I). </a:t>
            </a:r>
          </a:p>
          <a:p>
            <a:r>
              <a:rPr lang="de-DE" dirty="0" smtClean="0"/>
              <a:t>Gesetzliche und unter-</a:t>
            </a:r>
            <a:br>
              <a:rPr lang="de-DE" dirty="0" smtClean="0"/>
            </a:br>
            <a:r>
              <a:rPr lang="de-DE" dirty="0" smtClean="0"/>
              <a:t>gesetzliche Normen </a:t>
            </a:r>
            <a:br>
              <a:rPr lang="de-DE" dirty="0" smtClean="0"/>
            </a:br>
            <a:r>
              <a:rPr lang="de-DE" dirty="0" smtClean="0"/>
              <a:t>bedürfen jedoch der </a:t>
            </a:r>
            <a:br>
              <a:rPr lang="de-DE" dirty="0" smtClean="0"/>
            </a:br>
            <a:r>
              <a:rPr lang="de-DE" dirty="0" smtClean="0"/>
              <a:t>Auslegung: was Recht </a:t>
            </a:r>
            <a:br>
              <a:rPr lang="de-DE" dirty="0" smtClean="0"/>
            </a:br>
            <a:r>
              <a:rPr lang="de-DE" dirty="0" smtClean="0"/>
              <a:t>ist, ist keineswegs </a:t>
            </a:r>
            <a:br>
              <a:rPr lang="de-DE" dirty="0" smtClean="0"/>
            </a:br>
            <a:r>
              <a:rPr lang="de-DE" dirty="0" smtClean="0"/>
              <a:t>offensichtlich.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Bindung der Verwaltung an das Recht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412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Eine Rechtsnorm </a:t>
            </a:r>
            <a:r>
              <a:rPr lang="de-DE" dirty="0"/>
              <a:t>steht ständig im </a:t>
            </a:r>
            <a:r>
              <a:rPr lang="de-DE" dirty="0" smtClean="0"/>
              <a:t>Kontext der </a:t>
            </a:r>
            <a:r>
              <a:rPr lang="de-DE" dirty="0"/>
              <a:t>sozialen Verhältnisse und der gesellschaftlich-politischen </a:t>
            </a:r>
            <a:r>
              <a:rPr lang="de-DE" dirty="0" smtClean="0"/>
              <a:t>Anschauungen, auf </a:t>
            </a:r>
            <a:r>
              <a:rPr lang="de-DE" dirty="0"/>
              <a:t>die sie wirken soll; ihr Inhalt kann und </a:t>
            </a:r>
            <a:r>
              <a:rPr lang="de-DE" dirty="0" smtClean="0"/>
              <a:t>muss </a:t>
            </a:r>
            <a:r>
              <a:rPr lang="de-DE" dirty="0"/>
              <a:t>sich unter Umständen </a:t>
            </a:r>
            <a:r>
              <a:rPr lang="de-DE" dirty="0" smtClean="0"/>
              <a:t>mit ihnen wandeln (BVerfG 1973)</a:t>
            </a:r>
          </a:p>
          <a:p>
            <a:r>
              <a:rPr lang="de-DE" dirty="0" smtClean="0"/>
              <a:t>Beispiel § 1666 BGB: </a:t>
            </a:r>
            <a:br>
              <a:rPr lang="de-DE" dirty="0" smtClean="0"/>
            </a:br>
            <a:r>
              <a:rPr lang="de-DE" dirty="0" smtClean="0"/>
              <a:t>Kindeswohlgefährdung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Änderung von Recht durch Anwendung und Rechtsprechung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830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Bleibt </a:t>
            </a:r>
            <a:r>
              <a:rPr lang="de-DE" dirty="0" smtClean="0"/>
              <a:t>der </a:t>
            </a:r>
            <a:r>
              <a:rPr lang="de-DE" dirty="0"/>
              <a:t>Zugang </a:t>
            </a:r>
            <a:r>
              <a:rPr lang="de-DE" dirty="0" smtClean="0"/>
              <a:t>zur Klärung auf dem Klageweg verwehrt, so </a:t>
            </a:r>
            <a:r>
              <a:rPr lang="de-DE" dirty="0"/>
              <a:t>obliegt allein der Verwaltung die Auslegung der Rechtsnormen</a:t>
            </a:r>
            <a:r>
              <a:rPr lang="de-DE" dirty="0" smtClean="0"/>
              <a:t>.</a:t>
            </a:r>
          </a:p>
          <a:p>
            <a:r>
              <a:rPr lang="de-DE" dirty="0"/>
              <a:t>Die Verwaltung ist nicht unabhängig, sondern verfolgt in der Sache, in der sie entscheidet, </a:t>
            </a:r>
            <a:r>
              <a:rPr lang="de-DE" dirty="0" smtClean="0"/>
              <a:t>(auch) </a:t>
            </a:r>
            <a:r>
              <a:rPr lang="de-DE" dirty="0"/>
              <a:t>eigene Interessen. </a:t>
            </a:r>
            <a:r>
              <a:rPr lang="de-DE" dirty="0" smtClean="0"/>
              <a:t>Die </a:t>
            </a:r>
            <a:r>
              <a:rPr lang="de-DE" dirty="0"/>
              <a:t>Verwaltungspraxis </a:t>
            </a:r>
            <a:r>
              <a:rPr lang="de-DE" dirty="0" smtClean="0"/>
              <a:t>ist der </a:t>
            </a:r>
            <a:r>
              <a:rPr lang="de-DE" dirty="0"/>
              <a:t>Öffentlichkeit weitgehend entzogen. </a:t>
            </a:r>
          </a:p>
          <a:p>
            <a:r>
              <a:rPr lang="de-DE" dirty="0" smtClean="0"/>
              <a:t>Nur durch Einbindung der normativen </a:t>
            </a:r>
            <a:r>
              <a:rPr lang="de-DE" dirty="0"/>
              <a:t>Praxis der </a:t>
            </a:r>
            <a:r>
              <a:rPr lang="de-DE" dirty="0" smtClean="0"/>
              <a:t>Gerichtsbarkeit kann eine Verfahrenspraxis hergestellt werden, die auf Interessenausgleich gerichtet ist.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Bedeutung von Klageverfahren in der Kinder- und Jugendhilfe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5708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1090</Words>
  <Application>Microsoft Office PowerPoint</Application>
  <PresentationFormat>Bildschirmpräsentation (4:3)</PresentationFormat>
  <Paragraphs>100</Paragraphs>
  <Slides>23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Deimos</vt:lpstr>
      <vt:lpstr>Durchsetzung von Rechts-ansprüchen in der Jugend-hilfe durch Ombudschaft</vt:lpstr>
      <vt:lpstr>Überblick</vt:lpstr>
      <vt:lpstr>Warum Machtausgleich?</vt:lpstr>
      <vt:lpstr>Zielsetzung Ombudschaft</vt:lpstr>
      <vt:lpstr>Ombudschaft in der Kinder- und  Jugendhilfe</vt:lpstr>
      <vt:lpstr>Ombudschaft: Mehr als fachliche Beratung</vt:lpstr>
      <vt:lpstr>Die Bindung der Verwaltung an das Recht</vt:lpstr>
      <vt:lpstr>Änderung von Recht durch Anwendung und Rechtsprechung</vt:lpstr>
      <vt:lpstr>Bedeutung von Klageverfahren in der Kinder- und Jugendhilfe </vt:lpstr>
      <vt:lpstr>Problem: Rechtsstreitigkeiten als Konfliktverschärfung</vt:lpstr>
      <vt:lpstr>Problem: Verfahrensdauer</vt:lpstr>
      <vt:lpstr>Problem: Kein Ausgleich für die Vergangenheit</vt:lpstr>
      <vt:lpstr>Problem: Kompetenz der anwaltlichen Vertretung</vt:lpstr>
      <vt:lpstr>Wüste Kinder- und Jugendhilfe in der Rechtspraxis</vt:lpstr>
      <vt:lpstr>Problem: Interesse am Rechtsstreit</vt:lpstr>
      <vt:lpstr>Problem: Wir können auch anders!</vt:lpstr>
      <vt:lpstr>Sinn von Klageverfahren</vt:lpstr>
      <vt:lpstr>Grundsatzentscheidungen erzielen</vt:lpstr>
      <vt:lpstr>Herausforderung: Gerichte überzeugen</vt:lpstr>
      <vt:lpstr>Zwei Arten von Recht: Verfahrens-recht und materielle Ansprüche</vt:lpstr>
      <vt:lpstr>Überprüfbarkeit von Ansprüchen auf soziale Dienstleistungen</vt:lpstr>
      <vt:lpstr>Konkretisierung durch Einführung von Verfahrenspflichten</vt:lpstr>
      <vt:lpstr>Ausblick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Umgang mit der Rechtsverordnung Werkstätten Rheinland-Pfalz</dc:title>
  <dc:creator>Gila Schindler</dc:creator>
  <cp:lastModifiedBy>Gila Schindler</cp:lastModifiedBy>
  <cp:revision>213</cp:revision>
  <cp:lastPrinted>2017-10-20T06:18:37Z</cp:lastPrinted>
  <dcterms:created xsi:type="dcterms:W3CDTF">2017-01-24T06:07:59Z</dcterms:created>
  <dcterms:modified xsi:type="dcterms:W3CDTF">2019-05-26T07:10:24Z</dcterms:modified>
</cp:coreProperties>
</file>